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</p:sldMasterIdLst>
  <p:notesMasterIdLst>
    <p:notesMasterId r:id="rId14"/>
  </p:notesMasterIdLst>
  <p:handoutMasterIdLst>
    <p:handoutMasterId r:id="rId15"/>
  </p:handoutMasterIdLst>
  <p:sldIdLst>
    <p:sldId id="256" r:id="rId2"/>
    <p:sldId id="661" r:id="rId3"/>
    <p:sldId id="662" r:id="rId4"/>
    <p:sldId id="665" r:id="rId5"/>
    <p:sldId id="659" r:id="rId6"/>
    <p:sldId id="639" r:id="rId7"/>
    <p:sldId id="619" r:id="rId8"/>
    <p:sldId id="620" r:id="rId9"/>
    <p:sldId id="623" r:id="rId10"/>
    <p:sldId id="658" r:id="rId11"/>
    <p:sldId id="660" r:id="rId12"/>
    <p:sldId id="63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660066"/>
    <a:srgbClr val="FF3300"/>
    <a:srgbClr val="FF9900"/>
    <a:srgbClr val="00CC66"/>
    <a:srgbClr val="009999"/>
    <a:srgbClr val="33CCCC"/>
    <a:srgbClr val="CC99FF"/>
    <a:srgbClr val="00CC99"/>
    <a:srgbClr val="FF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60" y="-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odary\My%20Documents\PRESENTATIONS\A2Z-2010\Uganda%20intake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odary\My%20Documents\PRESENTATIONS\A2Z-2010\Uganda%20intakes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aed%20user\My%20Documents\OMAR'S\PRESENTATIONS\A2Z-2010\Palestinian%20intakes-2010-1007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aed%20user\My%20Documents\OMAR'S\PRESENTATIONS\A2Z-2010\Palestinian%20intakes-2010-100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X val="40"/>
      <c:perspective val="10"/>
    </c:view3D>
    <c:plotArea>
      <c:layout>
        <c:manualLayout>
          <c:layoutTarget val="inner"/>
          <c:xMode val="edge"/>
          <c:yMode val="edge"/>
          <c:x val="8.4682852143483117E-2"/>
          <c:y val="7.4549066783318754E-2"/>
          <c:w val="0.59508027121609819"/>
          <c:h val="0.69387321376494626"/>
        </c:manualLayout>
      </c:layout>
      <c:bar3DChart>
        <c:barDir val="col"/>
        <c:grouping val="standard"/>
        <c:ser>
          <c:idx val="0"/>
          <c:order val="0"/>
          <c:tx>
            <c:strRef>
              <c:f>Sheet1!$C$111</c:f>
              <c:strCache>
                <c:ptCount val="1"/>
                <c:pt idx="0">
                  <c:v>Kampala</c:v>
                </c:pt>
              </c:strCache>
            </c:strRef>
          </c:tx>
          <c:spPr>
            <a:solidFill>
              <a:srgbClr val="33CCFF"/>
            </a:solidFill>
          </c:spPr>
          <c:cat>
            <c:strRef>
              <c:f>Sheet1!$B$112:$B$119</c:f>
              <c:strCache>
                <c:ptCount val="8"/>
                <c:pt idx="0">
                  <c:v>Only diet</c:v>
                </c:pt>
                <c:pt idx="1">
                  <c:v>+ wheat f.</c:v>
                </c:pt>
                <c:pt idx="2">
                  <c:v>+ oil</c:v>
                </c:pt>
                <c:pt idx="3">
                  <c:v>+ w + o</c:v>
                </c:pt>
                <c:pt idx="4">
                  <c:v>+ sugar</c:v>
                </c:pt>
                <c:pt idx="5">
                  <c:v>+ o + s</c:v>
                </c:pt>
                <c:pt idx="6">
                  <c:v>+ o + s + w</c:v>
                </c:pt>
                <c:pt idx="7">
                  <c:v>+ maize f.</c:v>
                </c:pt>
              </c:strCache>
            </c:strRef>
          </c:cat>
          <c:val>
            <c:numRef>
              <c:f>Sheet1!$C$112:$C$119</c:f>
              <c:numCache>
                <c:formatCode>General</c:formatCode>
                <c:ptCount val="8"/>
                <c:pt idx="0">
                  <c:v>69</c:v>
                </c:pt>
                <c:pt idx="1">
                  <c:v>48</c:v>
                </c:pt>
                <c:pt idx="2">
                  <c:v>20</c:v>
                </c:pt>
                <c:pt idx="3">
                  <c:v>10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  <c:pt idx="7">
                  <c:v>64</c:v>
                </c:pt>
              </c:numCache>
            </c:numRef>
          </c:val>
        </c:ser>
        <c:ser>
          <c:idx val="1"/>
          <c:order val="1"/>
          <c:tx>
            <c:strRef>
              <c:f>Sheet1!$D$111</c:f>
              <c:strCache>
                <c:ptCount val="1"/>
                <c:pt idx="0">
                  <c:v>South-West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Sheet1!$B$112:$B$119</c:f>
              <c:strCache>
                <c:ptCount val="8"/>
                <c:pt idx="0">
                  <c:v>Only diet</c:v>
                </c:pt>
                <c:pt idx="1">
                  <c:v>+ wheat f.</c:v>
                </c:pt>
                <c:pt idx="2">
                  <c:v>+ oil</c:v>
                </c:pt>
                <c:pt idx="3">
                  <c:v>+ w + o</c:v>
                </c:pt>
                <c:pt idx="4">
                  <c:v>+ sugar</c:v>
                </c:pt>
                <c:pt idx="5">
                  <c:v>+ o + s</c:v>
                </c:pt>
                <c:pt idx="6">
                  <c:v>+ o + s + w</c:v>
                </c:pt>
                <c:pt idx="7">
                  <c:v>+ maize f.</c:v>
                </c:pt>
              </c:strCache>
            </c:strRef>
          </c:cat>
          <c:val>
            <c:numRef>
              <c:f>Sheet1!$D$112:$D$119</c:f>
              <c:numCache>
                <c:formatCode>General</c:formatCode>
                <c:ptCount val="8"/>
                <c:pt idx="0">
                  <c:v>52</c:v>
                </c:pt>
                <c:pt idx="1">
                  <c:v>46</c:v>
                </c:pt>
                <c:pt idx="2">
                  <c:v>28</c:v>
                </c:pt>
                <c:pt idx="3">
                  <c:v>25</c:v>
                </c:pt>
                <c:pt idx="4">
                  <c:v>31</c:v>
                </c:pt>
                <c:pt idx="5">
                  <c:v>16</c:v>
                </c:pt>
                <c:pt idx="6">
                  <c:v>14</c:v>
                </c:pt>
                <c:pt idx="7">
                  <c:v>49</c:v>
                </c:pt>
              </c:numCache>
            </c:numRef>
          </c:val>
        </c:ser>
        <c:ser>
          <c:idx val="2"/>
          <c:order val="2"/>
          <c:tx>
            <c:strRef>
              <c:f>Sheet1!$E$111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rgbClr val="FF6600"/>
            </a:solidFill>
          </c:spPr>
          <c:cat>
            <c:strRef>
              <c:f>Sheet1!$B$112:$B$119</c:f>
              <c:strCache>
                <c:ptCount val="8"/>
                <c:pt idx="0">
                  <c:v>Only diet</c:v>
                </c:pt>
                <c:pt idx="1">
                  <c:v>+ wheat f.</c:v>
                </c:pt>
                <c:pt idx="2">
                  <c:v>+ oil</c:v>
                </c:pt>
                <c:pt idx="3">
                  <c:v>+ w + o</c:v>
                </c:pt>
                <c:pt idx="4">
                  <c:v>+ sugar</c:v>
                </c:pt>
                <c:pt idx="5">
                  <c:v>+ o + s</c:v>
                </c:pt>
                <c:pt idx="6">
                  <c:v>+ o + s + w</c:v>
                </c:pt>
                <c:pt idx="7">
                  <c:v>+ maize f.</c:v>
                </c:pt>
              </c:strCache>
            </c:strRef>
          </c:cat>
          <c:val>
            <c:numRef>
              <c:f>Sheet1!$E$112:$E$119</c:f>
              <c:numCache>
                <c:formatCode>General</c:formatCode>
                <c:ptCount val="8"/>
                <c:pt idx="0">
                  <c:v>99</c:v>
                </c:pt>
                <c:pt idx="1">
                  <c:v>99</c:v>
                </c:pt>
                <c:pt idx="2">
                  <c:v>56</c:v>
                </c:pt>
                <c:pt idx="3">
                  <c:v>54</c:v>
                </c:pt>
                <c:pt idx="4">
                  <c:v>90</c:v>
                </c:pt>
                <c:pt idx="5">
                  <c:v>43</c:v>
                </c:pt>
                <c:pt idx="6">
                  <c:v>42</c:v>
                </c:pt>
                <c:pt idx="7">
                  <c:v>99</c:v>
                </c:pt>
              </c:numCache>
            </c:numRef>
          </c:val>
        </c:ser>
        <c:shape val="box"/>
        <c:axId val="55562240"/>
        <c:axId val="55563776"/>
        <c:axId val="55052480"/>
      </c:bar3DChart>
      <c:catAx>
        <c:axId val="5556224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55563776"/>
        <c:crossesAt val="0"/>
        <c:auto val="1"/>
        <c:lblAlgn val="ctr"/>
        <c:lblOffset val="100"/>
      </c:catAx>
      <c:valAx>
        <c:axId val="55563776"/>
        <c:scaling>
          <c:orientation val="minMax"/>
        </c:scaling>
        <c:axPos val="l"/>
        <c:majorGridlines/>
        <c:numFmt formatCode="General" sourceLinked="1"/>
        <c:tickLblPos val="nextTo"/>
        <c:crossAx val="55562240"/>
        <c:crosses val="autoZero"/>
        <c:crossBetween val="between"/>
        <c:majorUnit val="20"/>
      </c:valAx>
      <c:serAx>
        <c:axId val="55052480"/>
        <c:scaling>
          <c:orientation val="minMax"/>
        </c:scaling>
        <c:delete val="1"/>
        <c:axPos val="b"/>
        <c:majorGridlines/>
        <c:tickLblPos val="none"/>
        <c:crossAx val="55563776"/>
        <c:crossesAt val="0"/>
      </c:serAx>
    </c:plotArea>
    <c:legend>
      <c:legendPos val="r"/>
      <c:layout>
        <c:manualLayout>
          <c:xMode val="edge"/>
          <c:yMode val="edge"/>
          <c:x val="0.70026531058618058"/>
          <c:y val="0.25868328958880138"/>
          <c:w val="0.2414013560804916"/>
          <c:h val="0.39929972295129784"/>
        </c:manualLayout>
      </c:layout>
      <c:txPr>
        <a:bodyPr/>
        <a:lstStyle/>
        <a:p>
          <a:pPr>
            <a:defRPr sz="2000"/>
          </a:pPr>
          <a:endParaRPr lang="en-US"/>
        </a:p>
      </c:txPr>
    </c:legend>
    <c:plotVisOnly val="1"/>
  </c:chart>
  <c:spPr>
    <a:solidFill>
      <a:srgbClr val="FFFFFF"/>
    </a:solidFill>
    <a:ln w="44450">
      <a:solidFill>
        <a:srgbClr val="009999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8.4682852143483173E-2"/>
          <c:y val="7.4549066783318754E-2"/>
          <c:w val="0.65063582677165654"/>
          <c:h val="0.66317136344799266"/>
        </c:manualLayout>
      </c:layout>
      <c:barChart>
        <c:barDir val="col"/>
        <c:grouping val="clustered"/>
        <c:ser>
          <c:idx val="0"/>
          <c:order val="0"/>
          <c:tx>
            <c:strRef>
              <c:f>Sheet1!$C$147</c:f>
              <c:strCache>
                <c:ptCount val="1"/>
                <c:pt idx="0">
                  <c:v>Before</c:v>
                </c:pt>
              </c:strCache>
            </c:strRef>
          </c:tx>
          <c:spPr>
            <a:solidFill>
              <a:srgbClr val="FF6600"/>
            </a:solidFill>
          </c:spPr>
          <c:cat>
            <c:strRef>
              <c:f>Sheet1!$B$148:$B$156</c:f>
              <c:strCache>
                <c:ptCount val="9"/>
                <c:pt idx="0">
                  <c:v>Vit. B-1</c:v>
                </c:pt>
                <c:pt idx="1">
                  <c:v>Vit. B-2</c:v>
                </c:pt>
                <c:pt idx="2">
                  <c:v>Niacin</c:v>
                </c:pt>
                <c:pt idx="3">
                  <c:v>Vit. B-6</c:v>
                </c:pt>
                <c:pt idx="4">
                  <c:v>Folate</c:v>
                </c:pt>
                <c:pt idx="5">
                  <c:v>Vit. B-12</c:v>
                </c:pt>
                <c:pt idx="6">
                  <c:v>Iron</c:v>
                </c:pt>
                <c:pt idx="7">
                  <c:v>NaFeEDTA</c:v>
                </c:pt>
                <c:pt idx="8">
                  <c:v>Zinc</c:v>
                </c:pt>
              </c:strCache>
            </c:strRef>
          </c:cat>
          <c:val>
            <c:numRef>
              <c:f>Sheet1!$C$148:$C$156</c:f>
              <c:numCache>
                <c:formatCode>General</c:formatCode>
                <c:ptCount val="9"/>
                <c:pt idx="0">
                  <c:v>20</c:v>
                </c:pt>
                <c:pt idx="1">
                  <c:v>20</c:v>
                </c:pt>
                <c:pt idx="2">
                  <c:v>11</c:v>
                </c:pt>
                <c:pt idx="3">
                  <c:v>0</c:v>
                </c:pt>
                <c:pt idx="4">
                  <c:v>7</c:v>
                </c:pt>
                <c:pt idx="5">
                  <c:v>64</c:v>
                </c:pt>
                <c:pt idx="6">
                  <c:v>89</c:v>
                </c:pt>
                <c:pt idx="7">
                  <c:v>89</c:v>
                </c:pt>
                <c:pt idx="8">
                  <c:v>36</c:v>
                </c:pt>
              </c:numCache>
            </c:numRef>
          </c:val>
        </c:ser>
        <c:ser>
          <c:idx val="1"/>
          <c:order val="1"/>
          <c:tx>
            <c:strRef>
              <c:f>Sheet1!$D$147</c:f>
              <c:strCache>
                <c:ptCount val="1"/>
                <c:pt idx="0">
                  <c:v>After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Sheet1!$B$148:$B$156</c:f>
              <c:strCache>
                <c:ptCount val="9"/>
                <c:pt idx="0">
                  <c:v>Vit. B-1</c:v>
                </c:pt>
                <c:pt idx="1">
                  <c:v>Vit. B-2</c:v>
                </c:pt>
                <c:pt idx="2">
                  <c:v>Niacin</c:v>
                </c:pt>
                <c:pt idx="3">
                  <c:v>Vit. B-6</c:v>
                </c:pt>
                <c:pt idx="4">
                  <c:v>Folate</c:v>
                </c:pt>
                <c:pt idx="5">
                  <c:v>Vit. B-12</c:v>
                </c:pt>
                <c:pt idx="6">
                  <c:v>Iron</c:v>
                </c:pt>
                <c:pt idx="7">
                  <c:v>NaFeEDTA</c:v>
                </c:pt>
                <c:pt idx="8">
                  <c:v>Zinc</c:v>
                </c:pt>
              </c:strCache>
            </c:strRef>
          </c:cat>
          <c:val>
            <c:numRef>
              <c:f>Sheet1!$D$148:$D$156</c:f>
              <c:numCache>
                <c:formatCode>General</c:formatCode>
                <c:ptCount val="9"/>
                <c:pt idx="0">
                  <c:v>9</c:v>
                </c:pt>
                <c:pt idx="1">
                  <c:v>7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  <c:pt idx="5">
                  <c:v>41</c:v>
                </c:pt>
                <c:pt idx="6">
                  <c:v>83</c:v>
                </c:pt>
                <c:pt idx="7">
                  <c:v>72</c:v>
                </c:pt>
                <c:pt idx="8">
                  <c:v>12</c:v>
                </c:pt>
              </c:numCache>
            </c:numRef>
          </c:val>
        </c:ser>
        <c:axId val="55909376"/>
        <c:axId val="55915264"/>
      </c:barChart>
      <c:catAx>
        <c:axId val="559093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55915264"/>
        <c:crossesAt val="0"/>
        <c:auto val="1"/>
        <c:lblAlgn val="ctr"/>
        <c:lblOffset val="100"/>
      </c:catAx>
      <c:valAx>
        <c:axId val="559152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5909376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77995283792651227"/>
          <c:y val="0.25868335487914756"/>
          <c:w val="0.18022675651120537"/>
          <c:h val="0.29396463599945133"/>
        </c:manualLayout>
      </c:layout>
      <c:txPr>
        <a:bodyPr/>
        <a:lstStyle/>
        <a:p>
          <a:pPr>
            <a:defRPr sz="2400"/>
          </a:pPr>
          <a:endParaRPr lang="en-US"/>
        </a:p>
      </c:txPr>
    </c:legend>
    <c:plotVisOnly val="1"/>
  </c:chart>
  <c:spPr>
    <a:solidFill>
      <a:srgbClr val="FFFFFF"/>
    </a:solidFill>
    <a:ln w="44450">
      <a:solidFill>
        <a:srgbClr val="009999"/>
      </a:solidFill>
    </a:ln>
  </c:spPr>
  <c:txPr>
    <a:bodyPr/>
    <a:lstStyle/>
    <a:p>
      <a:pPr>
        <a:defRPr sz="900" baseline="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8249540682414764"/>
          <c:y val="7.4549066783318754E-2"/>
          <c:w val="0.55063582677165368"/>
          <c:h val="0.65915080927384329"/>
        </c:manualLayout>
      </c:layout>
      <c:barChart>
        <c:barDir val="col"/>
        <c:grouping val="clustered"/>
        <c:ser>
          <c:idx val="0"/>
          <c:order val="0"/>
          <c:tx>
            <c:strRef>
              <c:f>Children!$C$180</c:f>
              <c:strCache>
                <c:ptCount val="1"/>
                <c:pt idx="0">
                  <c:v>Before</c:v>
                </c:pt>
              </c:strCache>
            </c:strRef>
          </c:tx>
          <c:spPr>
            <a:solidFill>
              <a:srgbClr val="FF6600"/>
            </a:solidFill>
          </c:spPr>
          <c:cat>
            <c:strRef>
              <c:f>Children!$B$181:$B$185</c:f>
              <c:strCache>
                <c:ptCount val="5"/>
                <c:pt idx="0">
                  <c:v>Iron</c:v>
                </c:pt>
                <c:pt idx="1">
                  <c:v>Zinc</c:v>
                </c:pt>
                <c:pt idx="2">
                  <c:v>Vit. A</c:v>
                </c:pt>
                <c:pt idx="3">
                  <c:v>Vit. B-12</c:v>
                </c:pt>
                <c:pt idx="4">
                  <c:v>Folate</c:v>
                </c:pt>
              </c:strCache>
            </c:strRef>
          </c:cat>
          <c:val>
            <c:numRef>
              <c:f>Children!$C$181:$C$185</c:f>
              <c:numCache>
                <c:formatCode>General</c:formatCode>
                <c:ptCount val="5"/>
                <c:pt idx="0">
                  <c:v>100</c:v>
                </c:pt>
                <c:pt idx="1">
                  <c:v>71</c:v>
                </c:pt>
                <c:pt idx="2">
                  <c:v>45</c:v>
                </c:pt>
                <c:pt idx="4">
                  <c:v>93</c:v>
                </c:pt>
              </c:numCache>
            </c:numRef>
          </c:val>
        </c:ser>
        <c:ser>
          <c:idx val="1"/>
          <c:order val="1"/>
          <c:tx>
            <c:strRef>
              <c:f>Children!$D$180</c:f>
              <c:strCache>
                <c:ptCount val="1"/>
                <c:pt idx="0">
                  <c:v>After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Children!$B$181:$B$185</c:f>
              <c:strCache>
                <c:ptCount val="5"/>
                <c:pt idx="0">
                  <c:v>Iron</c:v>
                </c:pt>
                <c:pt idx="1">
                  <c:v>Zinc</c:v>
                </c:pt>
                <c:pt idx="2">
                  <c:v>Vit. A</c:v>
                </c:pt>
                <c:pt idx="3">
                  <c:v>Vit. B-12</c:v>
                </c:pt>
                <c:pt idx="4">
                  <c:v>Folate</c:v>
                </c:pt>
              </c:strCache>
            </c:strRef>
          </c:cat>
          <c:val>
            <c:numRef>
              <c:f>Children!$D$181:$D$185</c:f>
              <c:numCache>
                <c:formatCode>General</c:formatCode>
                <c:ptCount val="5"/>
                <c:pt idx="0">
                  <c:v>98</c:v>
                </c:pt>
                <c:pt idx="1">
                  <c:v>36</c:v>
                </c:pt>
                <c:pt idx="2">
                  <c:v>10</c:v>
                </c:pt>
                <c:pt idx="3">
                  <c:v>30</c:v>
                </c:pt>
                <c:pt idx="4">
                  <c:v>34</c:v>
                </c:pt>
              </c:numCache>
            </c:numRef>
          </c:val>
        </c:ser>
        <c:axId val="55956608"/>
        <c:axId val="55958144"/>
      </c:barChart>
      <c:catAx>
        <c:axId val="559566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55958144"/>
        <c:crossesAt val="0"/>
        <c:auto val="1"/>
        <c:lblAlgn val="ctr"/>
        <c:lblOffset val="100"/>
      </c:catAx>
      <c:valAx>
        <c:axId val="55958144"/>
        <c:scaling>
          <c:orientation val="minMax"/>
          <c:max val="1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5956608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75833487616959283"/>
          <c:y val="0.2597864768683274"/>
          <c:w val="0.16736132983377078"/>
          <c:h val="0.26129471316085573"/>
        </c:manualLayout>
      </c:layout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</c:chart>
  <c:spPr>
    <a:solidFill>
      <a:schemeClr val="bg1"/>
    </a:solidFill>
    <a:ln w="44450">
      <a:solidFill>
        <a:srgbClr val="009999"/>
      </a:solidFill>
    </a:ln>
  </c:sp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8249540682414758"/>
          <c:y val="7.4549066783318754E-2"/>
          <c:w val="0.55150984251968671"/>
          <c:h val="0.65915080927384329"/>
        </c:manualLayout>
      </c:layout>
      <c:barChart>
        <c:barDir val="col"/>
        <c:grouping val="clustered"/>
        <c:ser>
          <c:idx val="0"/>
          <c:order val="0"/>
          <c:tx>
            <c:strRef>
              <c:f>Children!$C$180</c:f>
              <c:strCache>
                <c:ptCount val="1"/>
                <c:pt idx="0">
                  <c:v>Before</c:v>
                </c:pt>
              </c:strCache>
            </c:strRef>
          </c:tx>
          <c:spPr>
            <a:solidFill>
              <a:srgbClr val="FF6600"/>
            </a:solidFill>
          </c:spPr>
          <c:cat>
            <c:strRef>
              <c:f>Children!$B$181:$B$185</c:f>
              <c:strCache>
                <c:ptCount val="5"/>
                <c:pt idx="0">
                  <c:v>Calcium</c:v>
                </c:pt>
                <c:pt idx="1">
                  <c:v>Vit. B-1</c:v>
                </c:pt>
                <c:pt idx="2">
                  <c:v>Vit. B-2</c:v>
                </c:pt>
                <c:pt idx="3">
                  <c:v>Niacin</c:v>
                </c:pt>
                <c:pt idx="4">
                  <c:v>Vit. B-6</c:v>
                </c:pt>
              </c:strCache>
            </c:strRef>
          </c:cat>
          <c:val>
            <c:numRef>
              <c:f>Children!$C$181:$C$185</c:f>
              <c:numCache>
                <c:formatCode>General</c:formatCode>
                <c:ptCount val="5"/>
                <c:pt idx="0">
                  <c:v>62</c:v>
                </c:pt>
                <c:pt idx="1">
                  <c:v>97</c:v>
                </c:pt>
                <c:pt idx="2">
                  <c:v>67</c:v>
                </c:pt>
                <c:pt idx="3">
                  <c:v>70</c:v>
                </c:pt>
                <c:pt idx="4">
                  <c:v>61</c:v>
                </c:pt>
              </c:numCache>
            </c:numRef>
          </c:val>
        </c:ser>
        <c:ser>
          <c:idx val="1"/>
          <c:order val="1"/>
          <c:tx>
            <c:strRef>
              <c:f>Children!$D$180</c:f>
              <c:strCache>
                <c:ptCount val="1"/>
                <c:pt idx="0">
                  <c:v>After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Children!$B$181:$B$185</c:f>
              <c:strCache>
                <c:ptCount val="5"/>
                <c:pt idx="0">
                  <c:v>Calcium</c:v>
                </c:pt>
                <c:pt idx="1">
                  <c:v>Vit. B-1</c:v>
                </c:pt>
                <c:pt idx="2">
                  <c:v>Vit. B-2</c:v>
                </c:pt>
                <c:pt idx="3">
                  <c:v>Niacin</c:v>
                </c:pt>
                <c:pt idx="4">
                  <c:v>Vit. B-6</c:v>
                </c:pt>
              </c:strCache>
            </c:strRef>
          </c:cat>
          <c:val>
            <c:numRef>
              <c:f>Children!$D$181:$D$185</c:f>
              <c:numCache>
                <c:formatCode>General</c:formatCode>
                <c:ptCount val="5"/>
                <c:pt idx="0">
                  <c:v>62</c:v>
                </c:pt>
                <c:pt idx="1">
                  <c:v>77</c:v>
                </c:pt>
                <c:pt idx="2">
                  <c:v>27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axId val="55966720"/>
        <c:axId val="55632640"/>
      </c:barChart>
      <c:catAx>
        <c:axId val="559667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55632640"/>
        <c:crossesAt val="0"/>
        <c:auto val="1"/>
        <c:lblAlgn val="ctr"/>
        <c:lblOffset val="100"/>
      </c:catAx>
      <c:valAx>
        <c:axId val="55632640"/>
        <c:scaling>
          <c:orientation val="minMax"/>
          <c:max val="1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5966720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77477476029782"/>
          <c:y val="0.25978630330783203"/>
          <c:w val="0.18981024693341905"/>
          <c:h val="0.33630312168425891"/>
        </c:manualLayout>
      </c:layout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</c:chart>
  <c:spPr>
    <a:solidFill>
      <a:schemeClr val="bg1"/>
    </a:solidFill>
    <a:ln w="44450">
      <a:solidFill>
        <a:srgbClr val="009999"/>
      </a:solidFill>
    </a:ln>
  </c:sp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0.03093</cdr:x>
      <cdr:y>0.15385</cdr:y>
    </cdr:from>
    <cdr:to>
      <cdr:x>0.1</cdr:x>
      <cdr:y>0.72528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600" y="609600"/>
          <a:ext cx="510540" cy="2264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n-US" sz="1800" dirty="0" smtClean="0">
              <a:latin typeface="Tahoma" pitchFamily="34" charset="0"/>
            </a:rPr>
            <a:t>% below EAR value</a:t>
          </a:r>
          <a:endParaRPr lang="en-US" sz="1800" dirty="0">
            <a:latin typeface="Tahoma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0.04082</cdr:x>
      <cdr:y>0.14</cdr:y>
    </cdr:from>
    <cdr:to>
      <cdr:x>0.10918</cdr:x>
      <cdr:y>0.73429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04800" y="533400"/>
          <a:ext cx="510540" cy="2264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n-US" sz="1800" dirty="0" smtClean="0">
              <a:latin typeface="Tahoma" pitchFamily="34" charset="0"/>
            </a:rPr>
            <a:t>% below EAR value</a:t>
          </a:r>
          <a:endParaRPr lang="en-US" sz="1800" dirty="0">
            <a:latin typeface="Tahoma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A3947DE-A09F-4E09-BFDE-942B3B040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17AF03A-152D-499E-815A-5F14F0EE1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1722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OD-2005-02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381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14C21-F5DB-4872-913E-CAF45118A322}" type="slidenum">
              <a:rPr lang="ar-S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gradFill rotWithShape="1">
            <a:gsLst>
              <a:gs pos="0">
                <a:srgbClr val="2F42F3"/>
              </a:gs>
              <a:gs pos="100000">
                <a:srgbClr val="2F42F3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1016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2F42F3"/>
              </a:gs>
              <a:gs pos="100000">
                <a:srgbClr val="2F42F3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2819400" y="6381750"/>
            <a:ext cx="3352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100000"/>
              </a:spcBef>
              <a:defRPr/>
            </a:pPr>
            <a:r>
              <a:rPr lang="en-US" sz="1400" dirty="0" smtClean="0">
                <a:solidFill>
                  <a:srgbClr val="FFFFCC"/>
                </a:solidFill>
                <a:cs typeface="+mn-cs"/>
              </a:rPr>
              <a:t>OD-2011-01-India</a:t>
            </a:r>
            <a:endParaRPr lang="en-US" sz="1400" dirty="0">
              <a:solidFill>
                <a:srgbClr val="FFFFCC"/>
              </a:solidFill>
              <a:cs typeface="+mn-cs"/>
            </a:endParaRPr>
          </a:p>
        </p:txBody>
      </p:sp>
      <p:sp>
        <p:nvSpPr>
          <p:cNvPr id="65549" name="Rectangle 13"/>
          <p:cNvSpPr>
            <a:spLocks noChangeArrowheads="1"/>
          </p:cNvSpPr>
          <p:nvPr/>
        </p:nvSpPr>
        <p:spPr bwMode="auto">
          <a:xfrm>
            <a:off x="67056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3E4A00BA-9ABE-48C2-9656-949D7ADBE4DA}" type="slidenum">
              <a:rPr lang="en-US" sz="1400">
                <a:solidFill>
                  <a:srgbClr val="FFFFCC"/>
                </a:solidFill>
                <a:cs typeface="+mn-cs"/>
              </a:rPr>
              <a:pPr algn="r">
                <a:defRPr/>
              </a:pPr>
              <a:t>‹#›</a:t>
            </a:fld>
            <a:endParaRPr lang="en-US" sz="1400">
              <a:solidFill>
                <a:srgbClr val="FFFFCC"/>
              </a:solidFill>
              <a:cs typeface="+mn-cs"/>
            </a:endParaRPr>
          </a:p>
        </p:txBody>
      </p:sp>
      <p:pic>
        <p:nvPicPr>
          <p:cNvPr id="1032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81000" y="6400800"/>
            <a:ext cx="4572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83" r:id="rId12"/>
    <p:sldLayoutId id="2147483682" r:id="rId13"/>
    <p:sldLayoutId id="214748369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0000"/>
        <a:buFont typeface="Symbol" pitchFamily="18" charset="2"/>
        <a:buChar char="¨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66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FF33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80008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luke.asmallorange.com/~a2zorg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662F0"/>
            </a:gs>
            <a:gs pos="100000">
              <a:srgbClr val="192D6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35" name="Text Box 6"/>
          <p:cNvSpPr txBox="1">
            <a:spLocks noChangeArrowheads="1"/>
          </p:cNvSpPr>
          <p:nvPr/>
        </p:nvSpPr>
        <p:spPr bwMode="auto">
          <a:xfrm>
            <a:off x="228600" y="228600"/>
            <a:ext cx="868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8436" name="Picture 9" descr="A2Z: The USAID Micronutrient and Child Blindness Project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3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437" name="Group 1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00"/>
            <a:chExt cx="5760" cy="720"/>
          </a:xfrm>
        </p:grpSpPr>
        <p:sp>
          <p:nvSpPr>
            <p:cNvPr id="18439" name="Rectangle 5"/>
            <p:cNvSpPr>
              <a:spLocks noChangeArrowheads="1"/>
            </p:cNvSpPr>
            <p:nvPr/>
          </p:nvSpPr>
          <p:spPr bwMode="auto">
            <a:xfrm>
              <a:off x="0" y="3600"/>
              <a:ext cx="57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8440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4" y="3792"/>
              <a:ext cx="1200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8" name="Rectangle 18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1600200"/>
            <a:ext cx="9144000" cy="4038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Personal Evolution: </a:t>
            </a:r>
            <a:r>
              <a:rPr lang="en-US" sz="40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an Unbeliever to an Advocator</a:t>
            </a:r>
            <a:r>
              <a:rPr lang="en-US" sz="4000" b="1" dirty="0" smtClean="0">
                <a:solidFill>
                  <a:srgbClr val="FFCC00"/>
                </a:solidFill>
              </a:rPr>
              <a:t/>
            </a:r>
            <a:br>
              <a:rPr lang="en-US" sz="4000" b="1" dirty="0" smtClean="0">
                <a:solidFill>
                  <a:srgbClr val="FFCC00"/>
                </a:solidFill>
              </a:rPr>
            </a:br>
            <a:r>
              <a:rPr lang="en-US" sz="4800" dirty="0" smtClean="0"/>
              <a:t> </a:t>
            </a:r>
            <a:r>
              <a:rPr lang="en-US" sz="3600" b="1" dirty="0" smtClean="0">
                <a:solidFill>
                  <a:srgbClr val="FFFF99"/>
                </a:solidFill>
              </a:rPr>
              <a:t>Omar Dary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rgbClr val="FFFF99"/>
                </a:solidFill>
              </a:rPr>
              <a:t>7-January-2011 </a:t>
            </a:r>
            <a:br>
              <a:rPr lang="en-US" sz="3600" dirty="0" smtClean="0">
                <a:solidFill>
                  <a:srgbClr val="FFFF99"/>
                </a:solidFill>
              </a:rPr>
            </a:br>
            <a:r>
              <a:rPr lang="en-US" sz="36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Conference on</a:t>
            </a:r>
            <a:br>
              <a:rPr lang="en-US" sz="36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Micronutrient Fortification of Foods: Science, Applications &amp; Management</a:t>
            </a:r>
            <a:endParaRPr lang="en-US" sz="3200" dirty="0" smtClean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5" cstate="print"/>
          <a:srcRect l="16571" t="23570" r="22285" b="4286"/>
          <a:stretch>
            <a:fillRect/>
          </a:stretch>
        </p:blipFill>
        <p:spPr bwMode="auto">
          <a:xfrm>
            <a:off x="7162800" y="5943600"/>
            <a:ext cx="16160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838200" y="1066800"/>
            <a:ext cx="7239000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FF66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Palestinian women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lang="es-GT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GT" sz="2400" dirty="0" err="1">
                <a:solidFill>
                  <a:schemeClr val="accent2">
                    <a:lumMod val="75000"/>
                  </a:schemeClr>
                </a:solidFill>
              </a:rPr>
              <a:t>Hebron</a:t>
            </a:r>
            <a:r>
              <a:rPr lang="es-GT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GT" sz="2400" dirty="0" smtClean="0">
                <a:solidFill>
                  <a:schemeClr val="accent2">
                    <a:lumMod val="75000"/>
                  </a:schemeClr>
                </a:solidFill>
              </a:rPr>
              <a:t>and Gaza City -  </a:t>
            </a:r>
            <a:r>
              <a:rPr lang="es-GT" sz="2400" dirty="0">
                <a:solidFill>
                  <a:schemeClr val="accent2">
                    <a:lumMod val="75000"/>
                  </a:schemeClr>
                </a:solidFill>
              </a:rPr>
              <a:t>2005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solidFill>
            <a:schemeClr val="bg1">
              <a:alpha val="0"/>
            </a:scheme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 smtClean="0">
                <a:solidFill>
                  <a:srgbClr val="FFFF99"/>
                </a:solidFill>
              </a:rPr>
              <a:t>Estimated impact on intakes of fortified w. flour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762000" y="1752600"/>
          <a:ext cx="74676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0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99"/>
                </a:solidFill>
              </a:rPr>
              <a:t>Folate and B</a:t>
            </a:r>
            <a:r>
              <a:rPr lang="en-US" sz="3600" baseline="-25000" dirty="0" smtClean="0">
                <a:solidFill>
                  <a:srgbClr val="FFFF99"/>
                </a:solidFill>
              </a:rPr>
              <a:t>12</a:t>
            </a:r>
            <a:r>
              <a:rPr lang="en-US" sz="3600" dirty="0" smtClean="0">
                <a:solidFill>
                  <a:srgbClr val="FFFF99"/>
                </a:solidFill>
              </a:rPr>
              <a:t> in Palestinian communities</a:t>
            </a:r>
            <a:endParaRPr lang="en-US" sz="3600" dirty="0">
              <a:solidFill>
                <a:srgbClr val="FFFF99"/>
              </a:solidFill>
            </a:endParaRPr>
          </a:p>
        </p:txBody>
      </p:sp>
      <p:grpSp>
        <p:nvGrpSpPr>
          <p:cNvPr id="2" name="Group 17"/>
          <p:cNvGrpSpPr/>
          <p:nvPr/>
        </p:nvGrpSpPr>
        <p:grpSpPr>
          <a:xfrm>
            <a:off x="304800" y="1600200"/>
            <a:ext cx="8229600" cy="2941320"/>
            <a:chOff x="304800" y="3645408"/>
            <a:chExt cx="8229600" cy="1377979"/>
          </a:xfrm>
        </p:grpSpPr>
        <p:sp>
          <p:nvSpPr>
            <p:cNvPr id="14" name="TextBox 13"/>
            <p:cNvSpPr txBox="1"/>
            <p:nvPr/>
          </p:nvSpPr>
          <p:spPr>
            <a:xfrm>
              <a:off x="457200" y="3645408"/>
              <a:ext cx="8077200" cy="2739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accent6">
                      <a:lumMod val="75000"/>
                    </a:schemeClr>
                  </a:solidFill>
                </a:rPr>
                <a:t>West Bank – 2009 – school-age females</a:t>
              </a:r>
              <a:endParaRPr lang="en-US" sz="3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aphicFrame>
          <p:nvGraphicFramePr>
            <p:cNvPr id="15" name="Content Placeholder 4"/>
            <p:cNvGraphicFramePr>
              <a:graphicFrameLocks/>
            </p:cNvGraphicFramePr>
            <p:nvPr/>
          </p:nvGraphicFramePr>
          <p:xfrm>
            <a:off x="304800" y="4038096"/>
            <a:ext cx="8229599" cy="985291"/>
          </p:xfrm>
          <a:graphic>
            <a:graphicData uri="http://schemas.openxmlformats.org/drawingml/2006/table">
              <a:tbl>
                <a:tblPr firstRow="1" bandRow="1">
                  <a:tableStyleId>{72833802-FEF1-4C79-8D5D-14CF1EAF98D9}</a:tableStyleId>
                </a:tblPr>
                <a:tblGrid>
                  <a:gridCol w="3465095"/>
                  <a:gridCol w="1588168"/>
                  <a:gridCol w="1588168"/>
                  <a:gridCol w="1588168"/>
                </a:tblGrid>
                <a:tr h="38100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 smtClean="0"/>
                          <a:t>Nutrient/</a:t>
                        </a:r>
                        <a:r>
                          <a:rPr lang="en-US" sz="2400" baseline="0" dirty="0" smtClean="0"/>
                          <a:t> In</a:t>
                        </a:r>
                        <a:r>
                          <a:rPr lang="en-US" sz="2400" dirty="0" smtClean="0"/>
                          <a:t>dicator</a:t>
                        </a:r>
                        <a:endParaRPr lang="en-US" sz="2400" dirty="0"/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000" dirty="0" smtClean="0"/>
                          <a:t>Bethlehem</a:t>
                        </a:r>
                        <a:endParaRPr lang="en-US" sz="2000" dirty="0"/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000" dirty="0" smtClean="0"/>
                          <a:t>Ramallah</a:t>
                        </a:r>
                        <a:endParaRPr lang="en-US" sz="2000" dirty="0"/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000" dirty="0" smtClean="0"/>
                          <a:t>Nablus</a:t>
                        </a:r>
                        <a:endParaRPr lang="en-US" sz="2000" dirty="0"/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685800">
                  <a:tc>
                    <a:txBody>
                      <a:bodyPr/>
                      <a:lstStyle/>
                      <a:p>
                        <a:pPr marL="0" marR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2400" b="1" dirty="0" smtClean="0"/>
                          <a:t>Folate </a:t>
                        </a:r>
                        <a:r>
                          <a:rPr lang="en-US" sz="2400" dirty="0" smtClean="0"/>
                          <a:t>&gt;45.3 </a:t>
                        </a:r>
                        <a:r>
                          <a:rPr lang="en-US" sz="2400" dirty="0" err="1" smtClean="0"/>
                          <a:t>nmol</a:t>
                        </a:r>
                        <a:r>
                          <a:rPr lang="en-US" sz="2400" dirty="0" smtClean="0"/>
                          <a:t>/L</a:t>
                        </a:r>
                        <a:r>
                          <a:rPr lang="en-US" sz="2400" baseline="0" dirty="0" smtClean="0"/>
                          <a:t> (supra-physiological)</a:t>
                        </a:r>
                        <a:endParaRPr lang="en-US" sz="2400" dirty="0" smtClean="0"/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 smtClean="0"/>
                          <a:t>11 %</a:t>
                        </a:r>
                        <a:endParaRPr lang="en-US" sz="2400" dirty="0"/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 smtClean="0"/>
                          <a:t>22 %</a:t>
                        </a:r>
                        <a:endParaRPr lang="en-US" sz="2400" dirty="0"/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 smtClean="0"/>
                          <a:t>33 %</a:t>
                        </a:r>
                        <a:endParaRPr lang="en-US" sz="2400" dirty="0"/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</a:tr>
                <a:tr h="685800">
                  <a:tc>
                    <a:txBody>
                      <a:bodyPr/>
                      <a:lstStyle/>
                      <a:p>
                        <a:pPr marL="0" marR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2400" b="1" dirty="0" err="1" smtClean="0"/>
                          <a:t>Vit</a:t>
                        </a:r>
                        <a:r>
                          <a:rPr lang="en-US" sz="2400" b="1" dirty="0" smtClean="0"/>
                          <a:t>. B</a:t>
                        </a:r>
                        <a:r>
                          <a:rPr lang="en-US" sz="2400" b="1" baseline="-25000" dirty="0" smtClean="0"/>
                          <a:t>12</a:t>
                        </a:r>
                        <a:r>
                          <a:rPr lang="en-US" sz="2400" baseline="0" dirty="0" smtClean="0"/>
                          <a:t> &gt; 221 pg/</a:t>
                        </a:r>
                        <a:r>
                          <a:rPr lang="en-US" sz="2400" baseline="0" dirty="0" err="1" smtClean="0"/>
                          <a:t>mL</a:t>
                        </a:r>
                        <a:endParaRPr lang="en-US" sz="2400" baseline="0" dirty="0" smtClean="0"/>
                      </a:p>
                      <a:p>
                        <a:pPr marL="0" marR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2400" baseline="0" dirty="0" smtClean="0"/>
                          <a:t>(sufficiency) </a:t>
                        </a:r>
                        <a:endParaRPr lang="en-US" sz="2400" dirty="0" smtClean="0"/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 smtClean="0"/>
                          <a:t>60 %</a:t>
                        </a:r>
                        <a:endParaRPr lang="en-US" sz="2400" dirty="0"/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 smtClean="0"/>
                          <a:t>82 %</a:t>
                        </a:r>
                        <a:endParaRPr lang="en-US" sz="2400" dirty="0"/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 smtClean="0"/>
                          <a:t>87 %</a:t>
                        </a:r>
                        <a:endParaRPr lang="en-US" sz="2400" dirty="0"/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</a:tr>
              </a:tbl>
            </a:graphicData>
          </a:graphic>
        </p:graphicFrame>
      </p:grpSp>
      <p:sp>
        <p:nvSpPr>
          <p:cNvPr id="13" name="Text Box 40"/>
          <p:cNvSpPr txBox="1">
            <a:spLocks noChangeArrowheads="1"/>
          </p:cNvSpPr>
          <p:nvPr/>
        </p:nvSpPr>
        <p:spPr bwMode="auto">
          <a:xfrm>
            <a:off x="1752600" y="5029200"/>
            <a:ext cx="7010400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Tahoma" charset="0"/>
                <a:cs typeface="Arial" charset="0"/>
              </a:rPr>
              <a:t>Betlehem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ahoma" charset="0"/>
                <a:cs typeface="Arial" charset="0"/>
              </a:rPr>
              <a:t> has lower access to fortified wheat flour.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971800" y="838200"/>
            <a:ext cx="5867400" cy="707886"/>
          </a:xfrm>
          <a:prstGeom prst="rect">
            <a:avLst/>
          </a:prstGeom>
          <a:solidFill>
            <a:schemeClr val="bg1"/>
          </a:solidFill>
          <a:ln w="2540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Source: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UNRWA,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Juzoor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, and Ministry of Education of the Palestinian Authority.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Rectangle 2"/>
          <p:cNvSpPr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FFFF99"/>
                </a:solidFill>
              </a:rPr>
              <a:t>Success: Clear definition of responsibilities </a:t>
            </a:r>
            <a:endParaRPr lang="es-GT" sz="3600" dirty="0">
              <a:solidFill>
                <a:srgbClr val="FFFF99"/>
              </a:solidFill>
            </a:endParaRPr>
          </a:p>
        </p:txBody>
      </p:sp>
      <p:sp>
        <p:nvSpPr>
          <p:cNvPr id="150530" name="Rectangle 3"/>
          <p:cNvSpPr>
            <a:spLocks noChangeArrowheads="1"/>
          </p:cNvSpPr>
          <p:nvPr/>
        </p:nvSpPr>
        <p:spPr bwMode="auto">
          <a:xfrm>
            <a:off x="5486400" y="2057400"/>
            <a:ext cx="2819400" cy="304800"/>
          </a:xfrm>
          <a:prstGeom prst="rect">
            <a:avLst/>
          </a:prstGeom>
          <a:solidFill>
            <a:srgbClr val="FFFFFF"/>
          </a:solidFill>
          <a:ln w="222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>
                <a:solidFill>
                  <a:srgbClr val="0000FF"/>
                </a:solidFill>
              </a:rPr>
              <a:t>Cost-Effectiveness Analysis</a:t>
            </a:r>
            <a:endParaRPr lang="en-US" sz="1400" b="1"/>
          </a:p>
        </p:txBody>
      </p:sp>
      <p:sp>
        <p:nvSpPr>
          <p:cNvPr id="150531" name="Rectangle 4"/>
          <p:cNvSpPr>
            <a:spLocks noChangeArrowheads="1"/>
          </p:cNvSpPr>
          <p:nvPr/>
        </p:nvSpPr>
        <p:spPr bwMode="auto">
          <a:xfrm>
            <a:off x="5257800" y="2438400"/>
            <a:ext cx="3048000" cy="304800"/>
          </a:xfrm>
          <a:prstGeom prst="rect">
            <a:avLst/>
          </a:prstGeom>
          <a:solidFill>
            <a:srgbClr val="FFFFFF"/>
          </a:solidFill>
          <a:ln w="222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>
                <a:solidFill>
                  <a:srgbClr val="0000FF"/>
                </a:solidFill>
              </a:rPr>
              <a:t>Impact Assessment</a:t>
            </a:r>
            <a:endParaRPr lang="en-US" sz="1400" b="1"/>
          </a:p>
        </p:txBody>
      </p:sp>
      <p:sp>
        <p:nvSpPr>
          <p:cNvPr id="150532" name="Rectangle 5"/>
          <p:cNvSpPr>
            <a:spLocks noChangeArrowheads="1"/>
          </p:cNvSpPr>
          <p:nvPr/>
        </p:nvSpPr>
        <p:spPr bwMode="auto">
          <a:xfrm>
            <a:off x="4876800" y="2819400"/>
            <a:ext cx="3429000" cy="304800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>
                <a:solidFill>
                  <a:schemeClr val="tx2"/>
                </a:solidFill>
              </a:rPr>
              <a:t>Social Marketing and Education</a:t>
            </a:r>
          </a:p>
        </p:txBody>
      </p:sp>
      <p:sp>
        <p:nvSpPr>
          <p:cNvPr id="150533" name="Rectangle 6"/>
          <p:cNvSpPr>
            <a:spLocks noChangeArrowheads="1"/>
          </p:cNvSpPr>
          <p:nvPr/>
        </p:nvSpPr>
        <p:spPr bwMode="auto">
          <a:xfrm>
            <a:off x="4572000" y="3200400"/>
            <a:ext cx="3733800" cy="304800"/>
          </a:xfrm>
          <a:prstGeom prst="rect">
            <a:avLst/>
          </a:prstGeom>
          <a:solidFill>
            <a:srgbClr val="FFFFFF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>
                <a:solidFill>
                  <a:srgbClr val="0000FF"/>
                </a:solidFill>
              </a:rPr>
              <a:t>Governmental Inspection and Auditing</a:t>
            </a:r>
          </a:p>
        </p:txBody>
      </p:sp>
      <p:sp>
        <p:nvSpPr>
          <p:cNvPr id="150534" name="Rectangle 7"/>
          <p:cNvSpPr>
            <a:spLocks noChangeArrowheads="1"/>
          </p:cNvSpPr>
          <p:nvPr/>
        </p:nvSpPr>
        <p:spPr bwMode="auto">
          <a:xfrm>
            <a:off x="2057400" y="4724400"/>
            <a:ext cx="6248400" cy="304800"/>
          </a:xfrm>
          <a:prstGeom prst="rect">
            <a:avLst/>
          </a:prstGeom>
          <a:solidFill>
            <a:srgbClr val="FFFFFF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>
                <a:solidFill>
                  <a:srgbClr val="0000FF"/>
                </a:solidFill>
              </a:rPr>
              <a:t>Standards and Regulations</a:t>
            </a:r>
          </a:p>
        </p:txBody>
      </p:sp>
      <p:sp>
        <p:nvSpPr>
          <p:cNvPr id="150535" name="Text Box 8"/>
          <p:cNvSpPr txBox="1">
            <a:spLocks noChangeArrowheads="1"/>
          </p:cNvSpPr>
          <p:nvPr/>
        </p:nvSpPr>
        <p:spPr bwMode="auto">
          <a:xfrm>
            <a:off x="4495800" y="838200"/>
            <a:ext cx="4495800" cy="457200"/>
          </a:xfrm>
          <a:prstGeom prst="rect">
            <a:avLst/>
          </a:prstGeom>
          <a:solidFill>
            <a:schemeClr val="bg1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  </a:t>
            </a:r>
            <a:r>
              <a:rPr lang="en-US" b="1" dirty="0">
                <a:solidFill>
                  <a:schemeClr val="tx2"/>
                </a:solidFill>
              </a:rPr>
              <a:t>Safe, Efficacious and Sustainable</a:t>
            </a:r>
            <a:endParaRPr lang="en-US" b="1" u="sng" dirty="0">
              <a:solidFill>
                <a:schemeClr val="tx2"/>
              </a:solidFill>
            </a:endParaRPr>
          </a:p>
        </p:txBody>
      </p:sp>
      <p:sp>
        <p:nvSpPr>
          <p:cNvPr id="354313" name="AutoShape 9"/>
          <p:cNvSpPr>
            <a:spLocks noChangeArrowheads="1"/>
          </p:cNvSpPr>
          <p:nvPr/>
        </p:nvSpPr>
        <p:spPr bwMode="auto">
          <a:xfrm>
            <a:off x="7242175" y="1371600"/>
            <a:ext cx="682625" cy="571500"/>
          </a:xfrm>
          <a:prstGeom prst="star5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0537" name="Rectangle 10"/>
          <p:cNvSpPr>
            <a:spLocks noChangeArrowheads="1"/>
          </p:cNvSpPr>
          <p:nvPr/>
        </p:nvSpPr>
        <p:spPr bwMode="auto">
          <a:xfrm>
            <a:off x="3048000" y="3962400"/>
            <a:ext cx="5257800" cy="304800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>
                <a:solidFill>
                  <a:schemeClr val="tx2"/>
                </a:solidFill>
              </a:rPr>
              <a:t>Implementation and Production</a:t>
            </a:r>
          </a:p>
        </p:txBody>
      </p:sp>
      <p:sp>
        <p:nvSpPr>
          <p:cNvPr id="150538" name="Rectangle 11"/>
          <p:cNvSpPr>
            <a:spLocks noChangeArrowheads="1"/>
          </p:cNvSpPr>
          <p:nvPr/>
        </p:nvSpPr>
        <p:spPr bwMode="auto">
          <a:xfrm>
            <a:off x="1447800" y="5486400"/>
            <a:ext cx="6858000" cy="342900"/>
          </a:xfrm>
          <a:prstGeom prst="rect">
            <a:avLst/>
          </a:prstGeom>
          <a:solidFill>
            <a:srgbClr val="FFFFFF"/>
          </a:solidFill>
          <a:ln w="222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>
                <a:solidFill>
                  <a:srgbClr val="0000FF"/>
                </a:solidFill>
              </a:rPr>
              <a:t>Science (Efficacy trials) and Epidemiological Assessment</a:t>
            </a:r>
          </a:p>
        </p:txBody>
      </p:sp>
      <p:sp>
        <p:nvSpPr>
          <p:cNvPr id="150539" name="Rectangle 12"/>
          <p:cNvSpPr>
            <a:spLocks noChangeArrowheads="1"/>
          </p:cNvSpPr>
          <p:nvPr/>
        </p:nvSpPr>
        <p:spPr bwMode="auto">
          <a:xfrm>
            <a:off x="3733800" y="3581400"/>
            <a:ext cx="4572000" cy="304800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>
                <a:solidFill>
                  <a:schemeClr val="tx2"/>
                </a:solidFill>
              </a:rPr>
              <a:t>Quality Control &amp; Assurance - Factories</a:t>
            </a:r>
          </a:p>
        </p:txBody>
      </p:sp>
      <p:sp>
        <p:nvSpPr>
          <p:cNvPr id="150540" name="Rectangle 13"/>
          <p:cNvSpPr>
            <a:spLocks noChangeArrowheads="1"/>
          </p:cNvSpPr>
          <p:nvPr/>
        </p:nvSpPr>
        <p:spPr bwMode="auto">
          <a:xfrm>
            <a:off x="1752600" y="5105400"/>
            <a:ext cx="6553200" cy="304800"/>
          </a:xfrm>
          <a:prstGeom prst="rect">
            <a:avLst/>
          </a:prstGeom>
          <a:solidFill>
            <a:srgbClr val="FFFFFF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>
                <a:solidFill>
                  <a:srgbClr val="0000FF"/>
                </a:solidFill>
              </a:rPr>
              <a:t>Policies and National Strategies</a:t>
            </a:r>
          </a:p>
        </p:txBody>
      </p:sp>
      <p:sp>
        <p:nvSpPr>
          <p:cNvPr id="150541" name="Rectangle 14"/>
          <p:cNvSpPr>
            <a:spLocks noChangeArrowheads="1"/>
          </p:cNvSpPr>
          <p:nvPr/>
        </p:nvSpPr>
        <p:spPr bwMode="auto">
          <a:xfrm>
            <a:off x="2514600" y="4305300"/>
            <a:ext cx="5791200" cy="342900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>
                <a:solidFill>
                  <a:schemeClr val="tx2"/>
                </a:solidFill>
              </a:rPr>
              <a:t>Implementation and Production of Micronutrient </a:t>
            </a:r>
            <a:r>
              <a:rPr lang="en-US" sz="2000" b="1">
                <a:solidFill>
                  <a:srgbClr val="660066"/>
                </a:solidFill>
              </a:rPr>
              <a:t>Premixes</a:t>
            </a:r>
          </a:p>
        </p:txBody>
      </p:sp>
      <p:sp>
        <p:nvSpPr>
          <p:cNvPr id="150542" name="Text Box 15"/>
          <p:cNvSpPr txBox="1">
            <a:spLocks noChangeArrowheads="1"/>
          </p:cNvSpPr>
          <p:nvPr/>
        </p:nvSpPr>
        <p:spPr bwMode="auto">
          <a:xfrm>
            <a:off x="0" y="5410200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/>
              <a:t>Nutrition  and Researchers</a:t>
            </a:r>
            <a:endParaRPr lang="en-US" sz="1400" dirty="0"/>
          </a:p>
        </p:txBody>
      </p:sp>
      <p:sp>
        <p:nvSpPr>
          <p:cNvPr id="150543" name="Text Box 16"/>
          <p:cNvSpPr txBox="1">
            <a:spLocks noChangeArrowheads="1"/>
          </p:cNvSpPr>
          <p:nvPr/>
        </p:nvSpPr>
        <p:spPr bwMode="auto">
          <a:xfrm>
            <a:off x="0" y="2057400"/>
            <a:ext cx="541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Researchers, Economists, Statisticians</a:t>
            </a:r>
          </a:p>
        </p:txBody>
      </p:sp>
      <p:sp>
        <p:nvSpPr>
          <p:cNvPr id="150544" name="Text Box 17"/>
          <p:cNvSpPr txBox="1">
            <a:spLocks noChangeArrowheads="1"/>
          </p:cNvSpPr>
          <p:nvPr/>
        </p:nvSpPr>
        <p:spPr bwMode="auto">
          <a:xfrm>
            <a:off x="0" y="47244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Bureau of Standards</a:t>
            </a:r>
          </a:p>
        </p:txBody>
      </p:sp>
      <p:sp>
        <p:nvSpPr>
          <p:cNvPr id="150545" name="Text Box 18"/>
          <p:cNvSpPr txBox="1">
            <a:spLocks noChangeArrowheads="1"/>
          </p:cNvSpPr>
          <p:nvPr/>
        </p:nvSpPr>
        <p:spPr bwMode="auto">
          <a:xfrm>
            <a:off x="0" y="3962400"/>
            <a:ext cx="2819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Food Industry/ Production Dept.</a:t>
            </a:r>
          </a:p>
        </p:txBody>
      </p:sp>
      <p:sp>
        <p:nvSpPr>
          <p:cNvPr id="150546" name="Text Box 19"/>
          <p:cNvSpPr txBox="1">
            <a:spLocks noChangeArrowheads="1"/>
          </p:cNvSpPr>
          <p:nvPr/>
        </p:nvSpPr>
        <p:spPr bwMode="auto">
          <a:xfrm>
            <a:off x="0" y="3581400"/>
            <a:ext cx="411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Food Industry – QC/QA Department</a:t>
            </a:r>
          </a:p>
        </p:txBody>
      </p:sp>
      <p:sp>
        <p:nvSpPr>
          <p:cNvPr id="150547" name="Text Box 20"/>
          <p:cNvSpPr txBox="1">
            <a:spLocks noChangeArrowheads="1"/>
          </p:cNvSpPr>
          <p:nvPr/>
        </p:nvSpPr>
        <p:spPr bwMode="auto">
          <a:xfrm>
            <a:off x="0" y="43434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Premix manufacturers</a:t>
            </a:r>
          </a:p>
        </p:txBody>
      </p:sp>
      <p:sp>
        <p:nvSpPr>
          <p:cNvPr id="150548" name="Text Box 21"/>
          <p:cNvSpPr txBox="1">
            <a:spLocks noChangeArrowheads="1"/>
          </p:cNvSpPr>
          <p:nvPr/>
        </p:nvSpPr>
        <p:spPr bwMode="auto">
          <a:xfrm>
            <a:off x="0" y="28194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Food industry,  Marketing, Government Guidance</a:t>
            </a:r>
          </a:p>
        </p:txBody>
      </p:sp>
      <p:sp>
        <p:nvSpPr>
          <p:cNvPr id="150549" name="Text Box 22"/>
          <p:cNvSpPr txBox="1">
            <a:spLocks noChangeArrowheads="1"/>
          </p:cNvSpPr>
          <p:nvPr/>
        </p:nvSpPr>
        <p:spPr bwMode="auto">
          <a:xfrm>
            <a:off x="152400" y="1524000"/>
            <a:ext cx="2057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MAIN PLAYERS</a:t>
            </a:r>
          </a:p>
        </p:txBody>
      </p:sp>
      <p:sp>
        <p:nvSpPr>
          <p:cNvPr id="150550" name="Text Box 23"/>
          <p:cNvSpPr txBox="1">
            <a:spLocks noChangeArrowheads="1"/>
          </p:cNvSpPr>
          <p:nvPr/>
        </p:nvSpPr>
        <p:spPr bwMode="auto">
          <a:xfrm>
            <a:off x="0" y="2438400"/>
            <a:ext cx="548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/>
              <a:t>Nutrition Researchers</a:t>
            </a:r>
            <a:r>
              <a:rPr lang="en-US" sz="1400" dirty="0"/>
              <a:t>, Statisticians, Laboratories</a:t>
            </a:r>
          </a:p>
        </p:txBody>
      </p:sp>
      <p:sp>
        <p:nvSpPr>
          <p:cNvPr id="150551" name="Text Box 24"/>
          <p:cNvSpPr txBox="1">
            <a:spLocks noChangeArrowheads="1"/>
          </p:cNvSpPr>
          <p:nvPr/>
        </p:nvSpPr>
        <p:spPr bwMode="auto">
          <a:xfrm>
            <a:off x="0" y="32004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Food Control from MoH, M.Economy, Food Labs</a:t>
            </a:r>
          </a:p>
        </p:txBody>
      </p:sp>
      <p:sp>
        <p:nvSpPr>
          <p:cNvPr id="150552" name="Text Box 25"/>
          <p:cNvSpPr txBox="1">
            <a:spLocks noChangeArrowheads="1"/>
          </p:cNvSpPr>
          <p:nvPr/>
        </p:nvSpPr>
        <p:spPr bwMode="auto">
          <a:xfrm>
            <a:off x="0" y="51054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Central Government</a:t>
            </a:r>
          </a:p>
        </p:txBody>
      </p:sp>
      <p:sp>
        <p:nvSpPr>
          <p:cNvPr id="150554" name="Rectangle 27"/>
          <p:cNvSpPr>
            <a:spLocks noChangeArrowheads="1"/>
          </p:cNvSpPr>
          <p:nvPr/>
        </p:nvSpPr>
        <p:spPr bwMode="auto">
          <a:xfrm>
            <a:off x="1447800" y="5486400"/>
            <a:ext cx="6858000" cy="342900"/>
          </a:xfrm>
          <a:prstGeom prst="rect">
            <a:avLst/>
          </a:prstGeom>
          <a:solidFill>
            <a:srgbClr val="FFFF00"/>
          </a:solidFill>
          <a:ln w="222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>
                <a:solidFill>
                  <a:srgbClr val="0000FF"/>
                </a:solidFill>
              </a:rPr>
              <a:t>Science (Efficacy trials) and Epidemiological Assessment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257800" y="2057400"/>
            <a:ext cx="3048000" cy="685800"/>
            <a:chOff x="3312" y="1296"/>
            <a:chExt cx="1920" cy="432"/>
          </a:xfrm>
        </p:grpSpPr>
        <p:sp>
          <p:nvSpPr>
            <p:cNvPr id="150556" name="Rectangle 28"/>
            <p:cNvSpPr>
              <a:spLocks noChangeArrowheads="1"/>
            </p:cNvSpPr>
            <p:nvPr/>
          </p:nvSpPr>
          <p:spPr bwMode="auto">
            <a:xfrm>
              <a:off x="3456" y="1296"/>
              <a:ext cx="1776" cy="192"/>
            </a:xfrm>
            <a:prstGeom prst="rect">
              <a:avLst/>
            </a:prstGeom>
            <a:solidFill>
              <a:srgbClr val="FFFF00"/>
            </a:solidFill>
            <a:ln w="2222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>
                  <a:solidFill>
                    <a:srgbClr val="0000FF"/>
                  </a:solidFill>
                </a:rPr>
                <a:t>Cost-Effectiveness Analysis</a:t>
              </a:r>
              <a:endParaRPr lang="en-US" sz="1400" b="1"/>
            </a:p>
          </p:txBody>
        </p:sp>
        <p:sp>
          <p:nvSpPr>
            <p:cNvPr id="150557" name="Rectangle 29"/>
            <p:cNvSpPr>
              <a:spLocks noChangeArrowheads="1"/>
            </p:cNvSpPr>
            <p:nvPr/>
          </p:nvSpPr>
          <p:spPr bwMode="auto">
            <a:xfrm>
              <a:off x="3312" y="1536"/>
              <a:ext cx="1920" cy="192"/>
            </a:xfrm>
            <a:prstGeom prst="rect">
              <a:avLst/>
            </a:prstGeom>
            <a:solidFill>
              <a:srgbClr val="FFFF00"/>
            </a:solidFill>
            <a:ln w="2222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>
                  <a:solidFill>
                    <a:srgbClr val="0000FF"/>
                  </a:solidFill>
                </a:rPr>
                <a:t>Impact Assessment</a:t>
              </a:r>
              <a:endParaRPr lang="en-US" sz="1400" b="1"/>
            </a:p>
          </p:txBody>
        </p:sp>
      </p:grpSp>
      <p:sp>
        <p:nvSpPr>
          <p:cNvPr id="31" name="Text Box 40"/>
          <p:cNvSpPr txBox="1">
            <a:spLocks noChangeArrowheads="1"/>
          </p:cNvSpPr>
          <p:nvPr/>
        </p:nvSpPr>
        <p:spPr bwMode="auto">
          <a:xfrm>
            <a:off x="457200" y="5943600"/>
            <a:ext cx="8001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ahoma" charset="0"/>
                <a:cs typeface="Arial" charset="0"/>
              </a:rPr>
              <a:t>A good product and a successful efficacy trial do not make a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63" name="Picture 3" descr="almacenamiento segregacion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800"/>
            <a:ext cx="8015287" cy="47752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FFFF99"/>
                </a:solidFill>
                <a:latin typeface="+mj-lt"/>
                <a:ea typeface="+mj-ea"/>
                <a:cs typeface="+mj-cs"/>
              </a:rPr>
              <a:t>Stability of vitamin A in fortified sugar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8339" name="Object 3"/>
          <p:cNvGraphicFramePr>
            <a:graphicFrameLocks noChangeAspect="1"/>
          </p:cNvGraphicFramePr>
          <p:nvPr/>
        </p:nvGraphicFramePr>
        <p:xfrm>
          <a:off x="228600" y="838200"/>
          <a:ext cx="8915400" cy="8520113"/>
        </p:xfrm>
        <a:graphic>
          <a:graphicData uri="http://schemas.openxmlformats.org/presentationml/2006/ole">
            <p:oleObj spid="_x0000_s105474" name="Document" r:id="rId3" imgW="11807381" imgH="11271347" progId="Word.Document.8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FFFF99"/>
                </a:solidFill>
                <a:latin typeface="+mj-lt"/>
                <a:ea typeface="+mj-ea"/>
                <a:cs typeface="+mj-cs"/>
              </a:rPr>
              <a:t>Stability of vitamin A in products</a:t>
            </a: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914400" y="4343400"/>
            <a:ext cx="7315200" cy="1569660"/>
          </a:xfrm>
          <a:prstGeom prst="rect">
            <a:avLst/>
          </a:prstGeom>
          <a:solidFill>
            <a:schemeClr val="bg1"/>
          </a:solidFill>
          <a:ln w="381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>
              <a:spcBef>
                <a:spcPct val="50000"/>
              </a:spcBef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ahoma" charset="0"/>
                <a:cs typeface="Arial" charset="0"/>
              </a:rPr>
              <a:t>If nutrients are of good quality, they are highly stable during storage and during food preparation;  only a few chemical processes are highly deleterious.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1171" name="Object 3"/>
          <p:cNvGraphicFramePr>
            <a:graphicFrameLocks noChangeAspect="1"/>
          </p:cNvGraphicFramePr>
          <p:nvPr/>
        </p:nvGraphicFramePr>
        <p:xfrm>
          <a:off x="1295400" y="1676400"/>
          <a:ext cx="7038975" cy="4254500"/>
        </p:xfrm>
        <a:graphic>
          <a:graphicData uri="http://schemas.openxmlformats.org/presentationml/2006/ole">
            <p:oleObj spid="_x0000_s107522" name="Chart" r:id="rId3" imgW="7720522" imgH="4666800" progId="MSGraph.Chart.8">
              <p:embed followColorScheme="full"/>
            </p:oleObj>
          </a:graphicData>
        </a:graphic>
      </p:graphicFrame>
      <p:sp>
        <p:nvSpPr>
          <p:cNvPr id="1031172" name="Text Box 4"/>
          <p:cNvSpPr txBox="1">
            <a:spLocks noChangeArrowheads="1"/>
          </p:cNvSpPr>
          <p:nvPr/>
        </p:nvSpPr>
        <p:spPr bwMode="auto">
          <a:xfrm>
            <a:off x="1638300" y="5441950"/>
            <a:ext cx="6438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200" dirty="0">
                <a:solidFill>
                  <a:srgbClr val="A50021"/>
                </a:solidFill>
                <a:latin typeface="Tahoma" pitchFamily="34" charset="0"/>
              </a:rPr>
              <a:t>1980       1982       1984       1986       1988       1990       1992      1994       1996       1998</a:t>
            </a:r>
          </a:p>
        </p:txBody>
      </p:sp>
      <p:sp>
        <p:nvSpPr>
          <p:cNvPr id="1031173" name="Rectangle 5"/>
          <p:cNvSpPr>
            <a:spLocks noChangeArrowheads="1"/>
          </p:cNvSpPr>
          <p:nvPr/>
        </p:nvSpPr>
        <p:spPr bwMode="auto">
          <a:xfrm>
            <a:off x="2511425" y="2133600"/>
            <a:ext cx="107950" cy="152400"/>
          </a:xfrm>
          <a:prstGeom prst="rect">
            <a:avLst/>
          </a:prstGeom>
          <a:solidFill>
            <a:srgbClr val="9933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74" name="Rectangle 6"/>
          <p:cNvSpPr>
            <a:spLocks noChangeArrowheads="1"/>
          </p:cNvSpPr>
          <p:nvPr/>
        </p:nvSpPr>
        <p:spPr bwMode="auto">
          <a:xfrm>
            <a:off x="3502025" y="3581400"/>
            <a:ext cx="107950" cy="152400"/>
          </a:xfrm>
          <a:prstGeom prst="rect">
            <a:avLst/>
          </a:prstGeom>
          <a:solidFill>
            <a:srgbClr val="9933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75" name="Rectangle 7"/>
          <p:cNvSpPr>
            <a:spLocks noChangeArrowheads="1"/>
          </p:cNvSpPr>
          <p:nvPr/>
        </p:nvSpPr>
        <p:spPr bwMode="auto">
          <a:xfrm>
            <a:off x="3822700" y="3124200"/>
            <a:ext cx="107950" cy="152400"/>
          </a:xfrm>
          <a:prstGeom prst="rect">
            <a:avLst/>
          </a:prstGeom>
          <a:solidFill>
            <a:srgbClr val="9933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76" name="Rectangle 8"/>
          <p:cNvSpPr>
            <a:spLocks noChangeArrowheads="1"/>
          </p:cNvSpPr>
          <p:nvPr/>
        </p:nvSpPr>
        <p:spPr bwMode="auto">
          <a:xfrm>
            <a:off x="4191000" y="4965700"/>
            <a:ext cx="107950" cy="152400"/>
          </a:xfrm>
          <a:prstGeom prst="rect">
            <a:avLst/>
          </a:prstGeom>
          <a:solidFill>
            <a:srgbClr val="9933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77" name="Rectangle 9"/>
          <p:cNvSpPr>
            <a:spLocks noChangeArrowheads="1"/>
          </p:cNvSpPr>
          <p:nvPr/>
        </p:nvSpPr>
        <p:spPr bwMode="auto">
          <a:xfrm>
            <a:off x="4495800" y="4968875"/>
            <a:ext cx="107950" cy="152400"/>
          </a:xfrm>
          <a:prstGeom prst="rect">
            <a:avLst/>
          </a:prstGeom>
          <a:solidFill>
            <a:srgbClr val="9933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78" name="Rectangle 10"/>
          <p:cNvSpPr>
            <a:spLocks noChangeArrowheads="1"/>
          </p:cNvSpPr>
          <p:nvPr/>
        </p:nvSpPr>
        <p:spPr bwMode="auto">
          <a:xfrm>
            <a:off x="4768850" y="4968875"/>
            <a:ext cx="107950" cy="152400"/>
          </a:xfrm>
          <a:prstGeom prst="rect">
            <a:avLst/>
          </a:prstGeom>
          <a:solidFill>
            <a:srgbClr val="9933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79" name="Rectangle 11"/>
          <p:cNvSpPr>
            <a:spLocks noChangeArrowheads="1"/>
          </p:cNvSpPr>
          <p:nvPr/>
        </p:nvSpPr>
        <p:spPr bwMode="auto">
          <a:xfrm>
            <a:off x="5153025" y="4587875"/>
            <a:ext cx="107950" cy="152400"/>
          </a:xfrm>
          <a:prstGeom prst="rect">
            <a:avLst/>
          </a:prstGeom>
          <a:solidFill>
            <a:srgbClr val="9933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80" name="Rectangle 12"/>
          <p:cNvSpPr>
            <a:spLocks noChangeArrowheads="1"/>
          </p:cNvSpPr>
          <p:nvPr/>
        </p:nvSpPr>
        <p:spPr bwMode="auto">
          <a:xfrm>
            <a:off x="5486400" y="4968875"/>
            <a:ext cx="107950" cy="152400"/>
          </a:xfrm>
          <a:prstGeom prst="rect">
            <a:avLst/>
          </a:prstGeom>
          <a:solidFill>
            <a:srgbClr val="9933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81" name="Rectangle 13"/>
          <p:cNvSpPr>
            <a:spLocks noChangeArrowheads="1"/>
          </p:cNvSpPr>
          <p:nvPr/>
        </p:nvSpPr>
        <p:spPr bwMode="auto">
          <a:xfrm>
            <a:off x="6477000" y="4968875"/>
            <a:ext cx="107950" cy="152400"/>
          </a:xfrm>
          <a:prstGeom prst="rect">
            <a:avLst/>
          </a:prstGeom>
          <a:solidFill>
            <a:srgbClr val="9933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82" name="Rectangle 14"/>
          <p:cNvSpPr>
            <a:spLocks noChangeArrowheads="1"/>
          </p:cNvSpPr>
          <p:nvPr/>
        </p:nvSpPr>
        <p:spPr bwMode="auto">
          <a:xfrm>
            <a:off x="7435850" y="5257800"/>
            <a:ext cx="107950" cy="152400"/>
          </a:xfrm>
          <a:prstGeom prst="rect">
            <a:avLst/>
          </a:prstGeom>
          <a:solidFill>
            <a:srgbClr val="9933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83" name="Freeform 15"/>
          <p:cNvSpPr>
            <a:spLocks/>
          </p:cNvSpPr>
          <p:nvPr/>
        </p:nvSpPr>
        <p:spPr bwMode="auto">
          <a:xfrm>
            <a:off x="2590800" y="2286000"/>
            <a:ext cx="9144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" y="864"/>
              </a:cxn>
            </a:cxnLst>
            <a:rect l="0" t="0" r="r" b="b"/>
            <a:pathLst>
              <a:path w="576" h="864">
                <a:moveTo>
                  <a:pt x="0" y="0"/>
                </a:moveTo>
                <a:cubicBezTo>
                  <a:pt x="240" y="360"/>
                  <a:pt x="480" y="720"/>
                  <a:pt x="576" y="864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84" name="Freeform 16"/>
          <p:cNvSpPr>
            <a:spLocks/>
          </p:cNvSpPr>
          <p:nvPr/>
        </p:nvSpPr>
        <p:spPr bwMode="auto">
          <a:xfrm>
            <a:off x="3625850" y="3276600"/>
            <a:ext cx="228600" cy="3810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44" y="0"/>
              </a:cxn>
            </a:cxnLst>
            <a:rect l="0" t="0" r="r" b="b"/>
            <a:pathLst>
              <a:path w="144" h="240">
                <a:moveTo>
                  <a:pt x="0" y="240"/>
                </a:moveTo>
                <a:cubicBezTo>
                  <a:pt x="60" y="140"/>
                  <a:pt x="120" y="40"/>
                  <a:pt x="144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85" name="Text Box 17"/>
          <p:cNvSpPr txBox="1">
            <a:spLocks noChangeArrowheads="1"/>
          </p:cNvSpPr>
          <p:nvPr/>
        </p:nvSpPr>
        <p:spPr bwMode="auto">
          <a:xfrm>
            <a:off x="1752600" y="990600"/>
            <a:ext cx="7084183" cy="40011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Source: National Committee for Blind and Deaf of Guatemala</a:t>
            </a:r>
          </a:p>
        </p:txBody>
      </p:sp>
      <p:sp>
        <p:nvSpPr>
          <p:cNvPr id="1031186" name="Text Box 18"/>
          <p:cNvSpPr txBox="1">
            <a:spLocks noChangeArrowheads="1"/>
          </p:cNvSpPr>
          <p:nvPr/>
        </p:nvSpPr>
        <p:spPr bwMode="auto">
          <a:xfrm>
            <a:off x="4035425" y="3968750"/>
            <a:ext cx="3883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 dirty="0">
                <a:solidFill>
                  <a:srgbClr val="A50021"/>
                </a:solidFill>
                <a:latin typeface="Tahoma" pitchFamily="34" charset="0"/>
              </a:rPr>
              <a:t>Start of sugar fortification with vitamin A</a:t>
            </a:r>
          </a:p>
        </p:txBody>
      </p:sp>
      <p:sp>
        <p:nvSpPr>
          <p:cNvPr id="1031187" name="Freeform 19"/>
          <p:cNvSpPr>
            <a:spLocks/>
          </p:cNvSpPr>
          <p:nvPr/>
        </p:nvSpPr>
        <p:spPr bwMode="auto">
          <a:xfrm>
            <a:off x="3886200" y="3276600"/>
            <a:ext cx="1295400" cy="1993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1104"/>
              </a:cxn>
              <a:cxn ang="0">
                <a:pos x="816" y="912"/>
              </a:cxn>
            </a:cxnLst>
            <a:rect l="0" t="0" r="r" b="b"/>
            <a:pathLst>
              <a:path w="816" h="1256">
                <a:moveTo>
                  <a:pt x="0" y="0"/>
                </a:moveTo>
                <a:cubicBezTo>
                  <a:pt x="28" y="476"/>
                  <a:pt x="56" y="952"/>
                  <a:pt x="192" y="1104"/>
                </a:cubicBezTo>
                <a:cubicBezTo>
                  <a:pt x="328" y="1256"/>
                  <a:pt x="572" y="1084"/>
                  <a:pt x="816" y="912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88" name="Freeform 20"/>
          <p:cNvSpPr>
            <a:spLocks/>
          </p:cNvSpPr>
          <p:nvPr/>
        </p:nvSpPr>
        <p:spPr bwMode="auto">
          <a:xfrm>
            <a:off x="5194300" y="4724400"/>
            <a:ext cx="1282700" cy="381000"/>
          </a:xfrm>
          <a:custGeom>
            <a:avLst/>
            <a:gdLst/>
            <a:ahLst/>
            <a:cxnLst>
              <a:cxn ang="0">
                <a:pos x="40" y="0"/>
              </a:cxn>
              <a:cxn ang="0">
                <a:pos x="232" y="192"/>
              </a:cxn>
              <a:cxn ang="0">
                <a:pos x="1432" y="240"/>
              </a:cxn>
            </a:cxnLst>
            <a:rect l="0" t="0" r="r" b="b"/>
            <a:pathLst>
              <a:path w="1432" h="240">
                <a:moveTo>
                  <a:pt x="40" y="0"/>
                </a:moveTo>
                <a:cubicBezTo>
                  <a:pt x="20" y="76"/>
                  <a:pt x="0" y="152"/>
                  <a:pt x="232" y="192"/>
                </a:cubicBezTo>
                <a:cubicBezTo>
                  <a:pt x="464" y="232"/>
                  <a:pt x="948" y="236"/>
                  <a:pt x="1432" y="2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89" name="Freeform 21"/>
          <p:cNvSpPr>
            <a:spLocks/>
          </p:cNvSpPr>
          <p:nvPr/>
        </p:nvSpPr>
        <p:spPr bwMode="auto">
          <a:xfrm>
            <a:off x="6613525" y="5105400"/>
            <a:ext cx="838200" cy="22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8" y="144"/>
              </a:cxn>
            </a:cxnLst>
            <a:rect l="0" t="0" r="r" b="b"/>
            <a:pathLst>
              <a:path w="528" h="144">
                <a:moveTo>
                  <a:pt x="0" y="0"/>
                </a:moveTo>
                <a:cubicBezTo>
                  <a:pt x="220" y="60"/>
                  <a:pt x="440" y="120"/>
                  <a:pt x="528" y="144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90" name="Line 22"/>
          <p:cNvSpPr>
            <a:spLocks noChangeShapeType="1"/>
          </p:cNvSpPr>
          <p:nvPr/>
        </p:nvSpPr>
        <p:spPr bwMode="auto">
          <a:xfrm flipH="1">
            <a:off x="3962400" y="4267200"/>
            <a:ext cx="53340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FFFF99"/>
                </a:solidFill>
                <a:latin typeface="+mj-lt"/>
                <a:ea typeface="+mj-ea"/>
                <a:cs typeface="+mj-cs"/>
              </a:rPr>
              <a:t>Evolution of nutritional blindness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6452" name="Group 84"/>
          <p:cNvGraphicFramePr>
            <a:graphicFrameLocks noGrp="1"/>
          </p:cNvGraphicFramePr>
          <p:nvPr>
            <p:ph type="tbl" idx="1"/>
          </p:nvPr>
        </p:nvGraphicFramePr>
        <p:xfrm>
          <a:off x="304800" y="877817"/>
          <a:ext cx="8534400" cy="4227583"/>
        </p:xfrm>
        <a:graphic>
          <a:graphicData uri="http://schemas.openxmlformats.org/drawingml/2006/table">
            <a:tbl>
              <a:tblPr/>
              <a:tblGrid>
                <a:gridCol w="1706532"/>
                <a:gridCol w="1798668"/>
                <a:gridCol w="1616137"/>
                <a:gridCol w="1823322"/>
                <a:gridCol w="1589741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Food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Place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Nutrient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% Price Product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% EAR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81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Salt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(10 g day)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Worlwide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Iodine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0.3 %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198 %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051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Sugar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(80 g/day)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Central America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Vitamin A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2.3 %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112 %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737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Wheat Flour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(200 g/day)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Chile, RSA, USA, Canada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Folic Acid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0.05%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0.6 %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88 %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8E69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26408" name="Text Box 40"/>
          <p:cNvSpPr txBox="1">
            <a:spLocks noChangeArrowheads="1"/>
          </p:cNvSpPr>
          <p:nvPr/>
        </p:nvSpPr>
        <p:spPr bwMode="auto">
          <a:xfrm>
            <a:off x="2667000" y="5334000"/>
            <a:ext cx="6172200" cy="861774"/>
          </a:xfrm>
          <a:prstGeom prst="rect">
            <a:avLst/>
          </a:prstGeom>
          <a:solidFill>
            <a:schemeClr val="bg1"/>
          </a:solidFill>
          <a:ln w="381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baseline="30000" dirty="0" smtClean="0">
                <a:solidFill>
                  <a:schemeClr val="accent6">
                    <a:lumMod val="75000"/>
                  </a:schemeClr>
                </a:solidFill>
                <a:latin typeface="Tahoma" charset="0"/>
                <a:cs typeface="Arial" charset="0"/>
              </a:rPr>
              <a:t>1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ahoma" charset="0"/>
                <a:cs typeface="Arial" charset="0"/>
              </a:rPr>
              <a:t> EAR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ahoma" charset="0"/>
                <a:cs typeface="Arial" charset="0"/>
              </a:rPr>
              <a:t>for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ahoma" charset="0"/>
                <a:cs typeface="Arial" charset="0"/>
              </a:rPr>
              <a:t>women of reproductive age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 baseline="30000" dirty="0" smtClean="0">
                <a:solidFill>
                  <a:schemeClr val="accent6">
                    <a:lumMod val="75000"/>
                  </a:schemeClr>
                </a:solidFill>
                <a:latin typeface="Tahoma" charset="0"/>
              </a:rPr>
              <a:t>2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ahoma" charset="0"/>
              </a:rPr>
              <a:t> Plus other micronutrients (Complete formula)</a:t>
            </a:r>
            <a:endParaRPr lang="en-US" sz="1400" dirty="0">
              <a:solidFill>
                <a:srgbClr val="CC3300"/>
              </a:solidFill>
              <a:latin typeface="Tahoma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99"/>
                </a:solidFill>
                <a:latin typeface="+mj-lt"/>
                <a:ea typeface="+mj-ea"/>
                <a:cs typeface="+mj-cs"/>
              </a:rPr>
              <a:t>Examples of successful food fort. programs </a:t>
            </a:r>
          </a:p>
        </p:txBody>
      </p:sp>
      <p:sp>
        <p:nvSpPr>
          <p:cNvPr id="5" name="Oval 4"/>
          <p:cNvSpPr/>
          <p:nvPr/>
        </p:nvSpPr>
        <p:spPr>
          <a:xfrm>
            <a:off x="7162800" y="762000"/>
            <a:ext cx="1752600" cy="4495800"/>
          </a:xfrm>
          <a:prstGeom prst="ellipse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7696200" cy="2438400"/>
          </a:xfrm>
          <a:solidFill>
            <a:schemeClr val="bg1"/>
          </a:solidFill>
          <a:ln w="44450">
            <a:solidFill>
              <a:srgbClr val="009999"/>
            </a:solidFill>
          </a:ln>
        </p:spPr>
        <p:txBody>
          <a:bodyPr/>
          <a:lstStyle/>
          <a:p>
            <a:pPr eaLnBrk="1" hangingPunct="1">
              <a:buFont typeface="Symbol" pitchFamily="18" charset="2"/>
              <a:buNone/>
            </a:pPr>
            <a:r>
              <a:rPr lang="en-US" sz="3600" b="1" dirty="0" smtClean="0">
                <a:solidFill>
                  <a:srgbClr val="660066"/>
                </a:solidFill>
              </a:rPr>
              <a:t>Need (assessment):</a:t>
            </a:r>
          </a:p>
          <a:p>
            <a:pPr eaLnBrk="1" hangingPunct="1"/>
            <a:r>
              <a:rPr lang="en-US" sz="3600" b="1" dirty="0" smtClean="0"/>
              <a:t>Size of nutritional gap</a:t>
            </a:r>
            <a:endParaRPr lang="en-US" sz="3600" dirty="0" smtClean="0"/>
          </a:p>
          <a:p>
            <a:pPr eaLnBrk="1" hangingPunct="1"/>
            <a:r>
              <a:rPr lang="en-US" sz="3600" b="1" dirty="0" smtClean="0"/>
              <a:t>Percent of the people affected</a:t>
            </a:r>
            <a:endParaRPr lang="en-US" sz="3600" dirty="0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dirty="0" smtClean="0">
                <a:solidFill>
                  <a:srgbClr val="FFFF99"/>
                </a:solidFill>
              </a:rPr>
              <a:t>Assessing the need and the solutions</a:t>
            </a:r>
            <a:endParaRPr lang="en-US" sz="4000" dirty="0">
              <a:solidFill>
                <a:srgbClr val="FFFF99"/>
              </a:solidFill>
            </a:endParaRPr>
          </a:p>
        </p:txBody>
      </p:sp>
      <p:sp>
        <p:nvSpPr>
          <p:cNvPr id="336901" name="Rectangle 5"/>
          <p:cNvSpPr>
            <a:spLocks noChangeArrowheads="1"/>
          </p:cNvSpPr>
          <p:nvPr/>
        </p:nvSpPr>
        <p:spPr bwMode="auto">
          <a:xfrm>
            <a:off x="609600" y="3352800"/>
            <a:ext cx="7696200" cy="2971800"/>
          </a:xfrm>
          <a:prstGeom prst="rect">
            <a:avLst/>
          </a:prstGeom>
          <a:solidFill>
            <a:schemeClr val="bg1"/>
          </a:solidFill>
          <a:ln w="44450">
            <a:solidFill>
              <a:srgbClr val="0099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50000"/>
              <a:buFont typeface="Symbol" pitchFamily="18" charset="2"/>
              <a:buNone/>
            </a:pPr>
            <a:r>
              <a:rPr lang="en-US" sz="3600" b="1" dirty="0" smtClean="0">
                <a:solidFill>
                  <a:srgbClr val="660066"/>
                </a:solidFill>
              </a:rPr>
              <a:t>Solutions (science):</a:t>
            </a:r>
            <a:endParaRPr lang="en-US" sz="3600" b="1" dirty="0">
              <a:solidFill>
                <a:srgbClr val="660066"/>
              </a:solidFill>
            </a:endParaRPr>
          </a:p>
          <a:p>
            <a:pPr marL="342900" indent="-342900">
              <a:spcBef>
                <a:spcPct val="20000"/>
              </a:spcBef>
              <a:buSzPct val="50000"/>
              <a:buFont typeface="Symbol" pitchFamily="18" charset="2"/>
              <a:buChar char="¨"/>
            </a:pPr>
            <a:r>
              <a:rPr lang="en-US" sz="3600" b="1" dirty="0" smtClean="0">
                <a:solidFill>
                  <a:schemeClr val="accent2"/>
                </a:solidFill>
              </a:rPr>
              <a:t>Correction of inadequate intake (bioefficacy)</a:t>
            </a:r>
            <a:endParaRPr lang="en-US" sz="3600" dirty="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  <a:buSzPct val="50000"/>
              <a:buFont typeface="Symbol" pitchFamily="18" charset="2"/>
              <a:buChar char="¨"/>
            </a:pPr>
            <a:r>
              <a:rPr lang="en-US" sz="3600" b="1" dirty="0">
                <a:solidFill>
                  <a:schemeClr val="accent2"/>
                </a:solidFill>
              </a:rPr>
              <a:t>Coverage:</a:t>
            </a:r>
            <a:r>
              <a:rPr lang="en-US" sz="3600" dirty="0">
                <a:solidFill>
                  <a:schemeClr val="accent2"/>
                </a:solidFill>
              </a:rPr>
              <a:t> </a:t>
            </a:r>
            <a:r>
              <a:rPr lang="en-US" sz="3600" dirty="0" smtClean="0">
                <a:solidFill>
                  <a:schemeClr val="accent2"/>
                </a:solidFill>
              </a:rPr>
              <a:t>Percent </a:t>
            </a:r>
            <a:r>
              <a:rPr lang="en-US" sz="3600" dirty="0">
                <a:solidFill>
                  <a:schemeClr val="accent2"/>
                </a:solidFill>
              </a:rPr>
              <a:t>of people who </a:t>
            </a:r>
            <a:r>
              <a:rPr lang="en-US" sz="3600" dirty="0" smtClean="0">
                <a:solidFill>
                  <a:schemeClr val="accent2"/>
                </a:solidFill>
              </a:rPr>
              <a:t>receive the benefit</a:t>
            </a:r>
            <a:endParaRPr lang="en-US" sz="3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0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gradFill rotWithShape="1">
            <a:gsLst>
              <a:gs pos="0">
                <a:srgbClr val="2F42F3"/>
              </a:gs>
              <a:gs pos="100000">
                <a:srgbClr val="161F7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dirty="0" smtClean="0">
                <a:solidFill>
                  <a:srgbClr val="FFFF99"/>
                </a:solidFill>
              </a:rPr>
              <a:t>Potential impact of fortification with </a:t>
            </a:r>
            <a:r>
              <a:rPr lang="en-US" sz="3600" dirty="0" err="1" smtClean="0">
                <a:solidFill>
                  <a:srgbClr val="FFFF99"/>
                </a:solidFill>
              </a:rPr>
              <a:t>vit.A</a:t>
            </a:r>
            <a:endParaRPr lang="en-US" sz="3600" dirty="0" smtClean="0">
              <a:solidFill>
                <a:srgbClr val="FFFF99"/>
              </a:solidFill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1016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1295400" y="2057400"/>
          <a:ext cx="7086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990600"/>
            <a:ext cx="8686800" cy="830997"/>
          </a:xfrm>
          <a:prstGeom prst="rect">
            <a:avLst/>
          </a:prstGeom>
          <a:solidFill>
            <a:srgbClr val="FFFFFF"/>
          </a:solidFill>
          <a:ln w="31750"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% Children (24-59 months) with intakes below the EAR values in Uganda - 2008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gradFill rotWithShape="1">
            <a:gsLst>
              <a:gs pos="0">
                <a:srgbClr val="2F42F3"/>
              </a:gs>
              <a:gs pos="100000">
                <a:srgbClr val="161F7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FFFF99"/>
                </a:solidFill>
              </a:rPr>
              <a:t>Potential impact of fortified w. flour in </a:t>
            </a:r>
            <a:r>
              <a:rPr lang="en-US" sz="3200" u="sng" dirty="0" smtClean="0">
                <a:solidFill>
                  <a:srgbClr val="FFFF99"/>
                </a:solidFill>
              </a:rPr>
              <a:t>Kampala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1016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" name="Chart 7"/>
          <p:cNvGraphicFramePr/>
          <p:nvPr/>
        </p:nvGraphicFramePr>
        <p:xfrm>
          <a:off x="762000" y="1752600"/>
          <a:ext cx="79248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990600"/>
            <a:ext cx="8382000" cy="461665"/>
          </a:xfrm>
          <a:prstGeom prst="rect">
            <a:avLst/>
          </a:prstGeom>
          <a:solidFill>
            <a:srgbClr val="FFFFFF"/>
          </a:solidFill>
          <a:ln w="31750"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% Women (15-49 years) with intakes below the EAR values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685800" y="914400"/>
            <a:ext cx="7467600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FF66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Palestinian women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lang="es-GT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GT" sz="2400" dirty="0" err="1">
                <a:solidFill>
                  <a:schemeClr val="accent2">
                    <a:lumMod val="75000"/>
                  </a:schemeClr>
                </a:solidFill>
              </a:rPr>
              <a:t>Hebron</a:t>
            </a:r>
            <a:r>
              <a:rPr lang="es-GT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GT" sz="2400" dirty="0" smtClean="0">
                <a:solidFill>
                  <a:schemeClr val="accent2">
                    <a:lumMod val="75000"/>
                  </a:schemeClr>
                </a:solidFill>
              </a:rPr>
              <a:t>and Gaza City -  </a:t>
            </a:r>
            <a:r>
              <a:rPr lang="es-GT" sz="2400" dirty="0">
                <a:solidFill>
                  <a:schemeClr val="accent2">
                    <a:lumMod val="75000"/>
                  </a:schemeClr>
                </a:solidFill>
              </a:rPr>
              <a:t>2005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solidFill>
            <a:schemeClr val="bg1">
              <a:alpha val="0"/>
            </a:scheme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 smtClean="0">
                <a:solidFill>
                  <a:srgbClr val="FFFF99"/>
                </a:solidFill>
              </a:rPr>
              <a:t>Estimated impact on intakes of fortified w. flour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762000" y="1447800"/>
          <a:ext cx="7391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40"/>
          <p:cNvSpPr txBox="1">
            <a:spLocks noChangeArrowheads="1"/>
          </p:cNvSpPr>
          <p:nvPr/>
        </p:nvSpPr>
        <p:spPr bwMode="auto">
          <a:xfrm>
            <a:off x="2133600" y="5562600"/>
            <a:ext cx="6400800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ahoma" charset="0"/>
                <a:cs typeface="Arial" charset="0"/>
              </a:rPr>
              <a:t>Formula also contains vitamin D, which appears to be the main nutritional clinical deficiency of women.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6748</TotalTime>
  <Words>503</Words>
  <Application>Microsoft Office PowerPoint</Application>
  <PresentationFormat>On-screen Show (4:3)</PresentationFormat>
  <Paragraphs>96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Default Design</vt:lpstr>
      <vt:lpstr>Document</vt:lpstr>
      <vt:lpstr>Chart</vt:lpstr>
      <vt:lpstr>A Personal Evolution: From an Unbeliever to an Advocator  Omar Dary 7-January-2011  Conference on Micronutrient Fortification of Foods: Science, Applications &amp; Management</vt:lpstr>
      <vt:lpstr>Slide 2</vt:lpstr>
      <vt:lpstr>Slide 3</vt:lpstr>
      <vt:lpstr>Slide 4</vt:lpstr>
      <vt:lpstr>Slide 5</vt:lpstr>
      <vt:lpstr>Slide 6</vt:lpstr>
      <vt:lpstr>Potential impact of fortification with vit.A</vt:lpstr>
      <vt:lpstr>Potential impact of fortified w. flour in Kampala</vt:lpstr>
      <vt:lpstr>Estimated impact on intakes of fortified w. flour</vt:lpstr>
      <vt:lpstr>Estimated impact on intakes of fortified w. flour</vt:lpstr>
      <vt:lpstr>Slide 11</vt:lpstr>
      <vt:lpstr>Slide 12</vt:lpstr>
    </vt:vector>
  </TitlesOfParts>
  <Company>AED - Information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mhillenbrand</dc:creator>
  <cp:lastModifiedBy>WINXP</cp:lastModifiedBy>
  <cp:revision>1068</cp:revision>
  <dcterms:created xsi:type="dcterms:W3CDTF">2008-02-27T15:33:43Z</dcterms:created>
  <dcterms:modified xsi:type="dcterms:W3CDTF">2010-12-31T05:01:58Z</dcterms:modified>
</cp:coreProperties>
</file>